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32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1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 showGuides="1">
      <p:cViewPr varScale="1">
        <p:scale>
          <a:sx n="76" d="100"/>
          <a:sy n="76" d="100"/>
        </p:scale>
        <p:origin x="869" y="43"/>
      </p:cViewPr>
      <p:guideLst>
        <p:guide orient="horz" pos="2160"/>
        <p:guide pos="3840"/>
        <p:guide orient="horz" pos="3385"/>
        <p:guide orient="horz" pos="618"/>
        <p:guide orient="horz" pos="3793"/>
        <p:guide orient="horz" pos="4201"/>
        <p:guide pos="5768"/>
        <p:guide orient="horz" pos="32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7B573-1FFE-441E-A723-4F590946DEB2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A315-9B52-4A3E-AC90-3F551D89454B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4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1182F6-0A35-084A-35FD-2665941F9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A7BCE9-0FF0-F8C2-C2F1-11A79DE87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6F09CE-BE9E-7988-EFFA-9EA324EE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24FBDD-8ADE-F119-CC5E-3B258B92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60488-ADBB-4D4C-A487-54D0CBF2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2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92FE0-B435-0C84-14F1-D810C8AE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3E73183-E859-CFFC-E5D0-782566959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D6E5A4-25B8-FEF2-F26D-26477220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462F5D-D41D-805B-0AD4-27A8063C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851350-9C00-0886-73BC-3488DC5A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D73ED7-B091-8BE9-911E-FD1E9B3E6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F5D26E7-CA70-5500-F186-D98805BFB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ABE937-D8E6-034D-91E9-D4E49242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2EB318-2B87-0AF6-0D0E-5069C8F7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DDDDF2-592E-0090-DBC8-AB7A3106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2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E3B5D1-C536-5D27-668C-A7340F5E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419AD-4021-C759-B5C4-7A2BFAD7A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42603-64AE-E9E4-1C80-27AFACAE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5F63F-6F59-1BCC-6F47-9B9D5A41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1E1EE5-8B43-8EB1-6874-9F3E8170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1CBF9-A7BE-F33E-1EA3-1EF4105B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14D14C2-AEB3-F4DD-7AFC-97C594E74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66B59E-E999-3AC4-9BBC-958EC17E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6228C0-16F6-5596-2725-6AE914DE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74CDCE-9200-6DF3-45A9-BFB9791F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4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E4BD3F-D283-4F0E-C602-AF828839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8BDC8D-AB60-ACAB-B907-63DE27A53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405B30-60CC-678F-EC49-05C127E84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AE9A28-91D5-6209-C78D-CAC7BF53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B5A13D-155C-2534-84E8-C7F1F58D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BA2299-9604-4703-B148-A64F73DE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2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EB6035-6951-8AAB-A6F9-ACF1BB5B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7767F6-C6F7-E40D-F96B-9B707C90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76484F3-E462-7CC3-557A-47B7DBC3E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91510B-C521-97A8-18F0-8FF8F6C42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3CF966-371D-530E-DD53-8C244617C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F85D2AA-388D-51C3-FA77-F5C8F3B6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B3C38AB-C9D7-39DC-589E-79B91088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1BCB09C-5918-7FA7-9099-2DD40126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3C34A6-2021-2EEB-BFCA-0788C52F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EB45E55-AB62-52CD-0A00-EC1D6679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AF0E58-5A19-6B48-D904-8323A9CF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ED9C3A-9A84-9A01-B7E8-421B4522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2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35577A2-1D5D-523B-C168-33084F32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F47E08-FD20-49CC-8F38-1567775C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5B18C0-969F-4BD1-A9E7-5809411D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298248-417C-CFDA-3C17-79EEB6EB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57092E-C4ED-8AF2-8D24-758DEEAB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084F4E-9102-CD6D-2D8A-1477BCFB2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DB025B-3398-20B4-AC0F-27C885EF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3D237-391B-8097-B526-996D0BE0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7F6FF9-B103-91E0-EEB2-FFCC2977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5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79CBE1-8214-0F6E-D1C5-76AF28C4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05DEB2C-AA18-3556-1862-D728BEDBE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A9BE32-DE54-B4AE-3F6C-0EF9A3241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D83FE4-F261-F53F-BF48-39B1693D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E05A27-A6F7-F082-832E-B8279C20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DFC47F-F483-2A52-E96F-17CFC832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69D42F4-5E06-13DF-447D-D1BFA4E5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31F980-758E-DF85-4816-04658AAA4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995E55-122B-F205-1A17-E2857CD00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AADAE9-92A7-AE8B-93C1-42692EFA7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72F942-7AE4-CDC4-A127-6C9D1A4CD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FEE9-2C75-499C-9721-BF557A896FE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7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360DD0A-77BB-BEB7-2E69-21EE132E20FF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D2E26E-0073-F976-5EDC-08A460E04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3742"/>
            <a:ext cx="9144000" cy="1727201"/>
          </a:xfrm>
        </p:spPr>
        <p:txBody>
          <a:bodyPr anchor="ctr">
            <a:normAutofit fontScale="90000"/>
          </a:bodyPr>
          <a:lstStyle/>
          <a:p>
            <a:r>
              <a:rPr lang="it-IT" sz="5300" b="1" dirty="0">
                <a:latin typeface="Mustica Pro SemBd" pitchFamily="50" charset="0"/>
              </a:rPr>
              <a:t>LA MISSIONE DART AL </a:t>
            </a:r>
            <a:br>
              <a:rPr lang="it-IT" sz="5300" b="1" dirty="0">
                <a:latin typeface="Mustica Pro SemBd" pitchFamily="50" charset="0"/>
              </a:rPr>
            </a:br>
            <a:r>
              <a:rPr lang="it-IT" sz="5300" b="1" dirty="0">
                <a:latin typeface="Mustica Pro SemBd" pitchFamily="50" charset="0"/>
              </a:rPr>
              <a:t>SISTEMA BINARIO DIDYMOS</a:t>
            </a:r>
            <a:br>
              <a:rPr lang="it-IT" dirty="0">
                <a:latin typeface="Mustica Pro SemBd" pitchFamily="50" charset="0"/>
              </a:rPr>
            </a:br>
            <a:endParaRPr lang="en-US" sz="2000" b="1" dirty="0">
              <a:latin typeface="Mustica Pro SemBd" pitchFamily="50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0C6962-2C0F-862C-6FB7-D0C35CBF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448" y="405718"/>
            <a:ext cx="1258455" cy="12584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2D2BBF-087E-80E6-0DA0-5A2862F4745D}"/>
              </a:ext>
            </a:extLst>
          </p:cNvPr>
          <p:cNvSpPr txBox="1"/>
          <p:nvPr/>
        </p:nvSpPr>
        <p:spPr>
          <a:xfrm>
            <a:off x="4487487" y="573281"/>
            <a:ext cx="6180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Larke Neue" panose="00000504000000000004" pitchFamily="2" charset="0"/>
              </a:rPr>
              <a:t>UNIVERSIT</a:t>
            </a:r>
            <a:r>
              <a:rPr lang="it-IT" sz="1800" i="0" u="none" strike="noStrike" baseline="0" dirty="0">
                <a:latin typeface="Larke Neue" panose="00000504000000000004" pitchFamily="2" charset="0"/>
              </a:rPr>
              <a:t>À </a:t>
            </a:r>
            <a:r>
              <a:rPr lang="it-IT" sz="1800" dirty="0">
                <a:latin typeface="Larke Neue" panose="00000504000000000004" pitchFamily="2" charset="0"/>
              </a:rPr>
              <a:t>DEGLI STUDI DI PADOVA</a:t>
            </a:r>
          </a:p>
          <a:p>
            <a:r>
              <a:rPr lang="it-IT" sz="1800" dirty="0">
                <a:latin typeface="Larke Neue" panose="00000504000000000004" pitchFamily="2" charset="0"/>
              </a:rPr>
              <a:t>Dipartimento di Fisica e Astronomia ‘Galileo Galilei’</a:t>
            </a:r>
          </a:p>
          <a:p>
            <a:r>
              <a:rPr lang="it-IT" sz="1800" dirty="0">
                <a:latin typeface="Larke Neue" panose="00000504000000000004" pitchFamily="2" charset="0"/>
              </a:rPr>
              <a:t>Corso di Laurea in Astronomia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CD9F01-471B-B43D-1C90-033307AD7E67}"/>
              </a:ext>
            </a:extLst>
          </p:cNvPr>
          <p:cNvSpPr txBox="1"/>
          <p:nvPr/>
        </p:nvSpPr>
        <p:spPr>
          <a:xfrm>
            <a:off x="1498139" y="4401603"/>
            <a:ext cx="279861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1500" dirty="0">
                <a:latin typeface="Larke Neue" panose="00000504000000000004" pitchFamily="2" charset="0"/>
              </a:rPr>
              <a:t>Relatrice</a:t>
            </a:r>
            <a:br>
              <a:rPr lang="it-IT" sz="1500" dirty="0"/>
            </a:br>
            <a:r>
              <a:rPr lang="it-IT" sz="1500" b="1" dirty="0">
                <a:latin typeface="Mustica Pro SemBd" pitchFamily="50" charset="0"/>
              </a:rPr>
              <a:t>Prof.ssa Monica Lazzarin</a:t>
            </a:r>
          </a:p>
          <a:p>
            <a:endParaRPr lang="it-IT" sz="1500" b="1" dirty="0">
              <a:latin typeface="Mustica Pro SemBd" pitchFamily="50" charset="0"/>
            </a:endParaRPr>
          </a:p>
          <a:p>
            <a:r>
              <a:rPr lang="it-IT" sz="1500" dirty="0">
                <a:latin typeface="Larke Neue" panose="00000504000000000004" pitchFamily="2" charset="0"/>
              </a:rPr>
              <a:t>Correlatrice</a:t>
            </a:r>
          </a:p>
          <a:p>
            <a:r>
              <a:rPr lang="it-IT" sz="1500" b="1" dirty="0">
                <a:latin typeface="Mustica Pro SemBd" pitchFamily="50" charset="0"/>
              </a:rPr>
              <a:t>Dott.ssa Fiorangela La Forgia</a:t>
            </a:r>
            <a:endParaRPr lang="en-US" sz="1500" b="1" dirty="0">
              <a:latin typeface="Mustica Pro SemBd" pitchFamily="50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FA4DBE-EB8D-522E-721E-2B3543504AA6}"/>
              </a:ext>
            </a:extLst>
          </p:cNvPr>
          <p:cNvSpPr txBox="1"/>
          <p:nvPr/>
        </p:nvSpPr>
        <p:spPr>
          <a:xfrm>
            <a:off x="8957425" y="4401603"/>
            <a:ext cx="173643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1500" dirty="0">
                <a:latin typeface="Larke Neue" panose="00000504000000000004" pitchFamily="2" charset="0"/>
              </a:rPr>
              <a:t>Laureando</a:t>
            </a:r>
          </a:p>
          <a:p>
            <a:r>
              <a:rPr lang="it-IT" sz="1500" dirty="0">
                <a:latin typeface="Mustica Pro SemBd" pitchFamily="50" charset="0"/>
              </a:rPr>
              <a:t>Gabriele Bertinelli</a:t>
            </a:r>
            <a:endParaRPr lang="en-US" sz="1500" dirty="0">
              <a:latin typeface="Mustica Pro SemBd" pitchFamily="50" charset="0"/>
            </a:endParaRPr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9EE54D7D-8626-BE78-7A95-A7992A53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</a:t>
            </a:r>
            <a:r>
              <a:rPr lang="it-IT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dicembre</a:t>
            </a: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 2022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03E000F3-0DEE-48BC-C723-7B083E1E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7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\</a:t>
            </a:r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Didymos come obiettivo della missione DART</a:t>
            </a:r>
            <a:endParaRPr lang="en-US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28452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Sistema binario a eclissi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  <a:cs typeface="Calibri" panose="020F0502020204030204" pitchFamily="34" charset="0"/>
              </a:rPr>
              <a:t>Δv corretto per costi-benefici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  <a:cs typeface="Calibri" panose="020F0502020204030204" pitchFamily="34" charset="0"/>
              </a:rPr>
              <a:t>L’orbita del sistema non interseca quella della Terra </a:t>
            </a:r>
            <a:r>
              <a:rPr lang="it-IT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 nessun pericolo per la sicurezza del pianeta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Diametro di Dimorphos (&gt;100 m) lo rende paragonabile agli oggetti classificati come PHA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Nel settembre 2022 si trovava alla minima distanza con la Terra e in opposizione  massimizzazione efficacia osservazioni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Analisi estensiva con la missione Hera</a:t>
            </a:r>
            <a:endParaRPr lang="it-IT" dirty="0">
              <a:latin typeface="Larke Neue" panose="00000504000000000004" pitchFamily="2" charset="0"/>
              <a:cs typeface="Calibri" panose="020F0502020204030204" pitchFamily="34" charset="0"/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10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5689600" y="5435204"/>
            <a:ext cx="584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Ritorno scientifico e tecnologico dovuto alle missioni DART e Hera.            (Michel et al., 2016)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23294D1-A55A-8378-745D-09E0D029F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2557" r="1590" b="810"/>
          <a:stretch/>
        </p:blipFill>
        <p:spPr>
          <a:xfrm>
            <a:off x="5689600" y="1523206"/>
            <a:ext cx="5842000" cy="3811588"/>
          </a:xfrm>
        </p:spPr>
      </p:pic>
    </p:spTree>
    <p:extLst>
      <p:ext uri="{BB962C8B-B14F-4D97-AF65-F5344CB8AC3E}">
        <p14:creationId xmlns:p14="http://schemas.microsoft.com/office/powerpoint/2010/main" val="2332455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9AAB18E-F720-B76F-616E-5AD6D1946300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EF586-C4DF-80B3-F6CC-00FCCE9D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-15875"/>
            <a:ext cx="3932237" cy="1600200"/>
          </a:xfrm>
        </p:spPr>
        <p:txBody>
          <a:bodyPr/>
          <a:lstStyle/>
          <a:p>
            <a:r>
              <a:rPr lang="it-IT" dirty="0">
                <a:latin typeface="Mustica Pro SemBd" pitchFamily="50" charset="0"/>
              </a:rPr>
              <a:t>Il test</a:t>
            </a:r>
            <a:endParaRPr lang="en-US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430D8B-1B38-7BAB-A62D-25B38C81B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818390"/>
            <a:ext cx="4738053" cy="3811588"/>
          </a:xfrm>
        </p:spPr>
        <p:txBody>
          <a:bodyPr anchor="ctr">
            <a:normAutofit/>
          </a:bodyPr>
          <a:lstStyle/>
          <a:p>
            <a:r>
              <a:rPr lang="it-IT" sz="2400" dirty="0">
                <a:latin typeface="Larke Neue" panose="00000504000000000004" pitchFamily="2" charset="0"/>
              </a:rPr>
              <a:t>Traguardi: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24-11-2021: lancio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11-09-2022: rilascio di LICIACube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dirty="0">
                <a:latin typeface="Larke Neue" panose="00000504000000000004" pitchFamily="2" charset="0"/>
              </a:rPr>
              <a:t>27-09-2022: impatto</a:t>
            </a:r>
            <a:r>
              <a:rPr lang="it-IT" sz="2000" dirty="0">
                <a:latin typeface="Larke Neue" panose="00000504000000000004" pitchFamily="2" charset="0"/>
              </a:rPr>
              <a:t> su Didymos a 6.6 km/s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2 minuti e 45 secondi dopo l’impatto LICIACube compie un flyby di Dimorphos a 56.7 km</a:t>
            </a:r>
            <a:endParaRPr lang="en-US" sz="2000" dirty="0">
              <a:latin typeface="Larke Neue" panose="00000504000000000004" pitchFamily="2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91082-6451-E6D0-7D31-BB6C627E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1BFD35-8FB5-C989-E58E-7475B3C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11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6F6609-D367-6072-62B7-A5D4CB5E2F3B}"/>
              </a:ext>
            </a:extLst>
          </p:cNvPr>
          <p:cNvSpPr txBox="1"/>
          <p:nvPr/>
        </p:nvSpPr>
        <p:spPr>
          <a:xfrm>
            <a:off x="6925857" y="5569240"/>
            <a:ext cx="44263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Sequenza di immagini ottenute da DART durante l’avvicinamento a Dimorphos. (NASA/JHU-APL)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12" name="Segnaposto contenuto 11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16E93FDB-4DCF-C295-8577-58E361E29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56" y="1006094"/>
            <a:ext cx="4426355" cy="4426355"/>
          </a:xfrm>
        </p:spPr>
      </p:pic>
    </p:spTree>
    <p:extLst>
      <p:ext uri="{BB962C8B-B14F-4D97-AF65-F5344CB8AC3E}">
        <p14:creationId xmlns:p14="http://schemas.microsoft.com/office/powerpoint/2010/main" val="296729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Campagna osservativa       post-impatto</a:t>
            </a:r>
            <a:endParaRPr lang="en-US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61230" cy="3811588"/>
          </a:xfrm>
        </p:spPr>
        <p:txBody>
          <a:bodyPr anchor="ctr">
            <a:normAutofit/>
          </a:bodyPr>
          <a:lstStyle/>
          <a:p>
            <a:r>
              <a:rPr lang="it-IT" sz="2000" dirty="0">
                <a:latin typeface="Larke Neue" panose="00000504000000000004" pitchFamily="2" charset="0"/>
              </a:rPr>
              <a:t>La strumentazione a bordo della sonda era ridotta al minimo </a:t>
            </a:r>
            <a:r>
              <a:rPr lang="it-IT" sz="2000" dirty="0">
                <a:latin typeface="Larke Neue" panose="00000504000000000004" pitchFamily="2" charset="0"/>
                <a:sym typeface="Wingdings" panose="05000000000000000000" pitchFamily="2" charset="2"/>
              </a:rPr>
              <a:t> la missione dipende quasi interamente sui dati raccolti dagli osservatòri terrestri e spaziali nei mesi seguenti.</a:t>
            </a:r>
          </a:p>
          <a:p>
            <a:r>
              <a:rPr lang="it-IT" sz="2000" dirty="0">
                <a:latin typeface="Larke Neue" panose="00000504000000000004" pitchFamily="2" charset="0"/>
                <a:sym typeface="Wingdings" panose="05000000000000000000" pitchFamily="2" charset="2"/>
              </a:rPr>
              <a:t>In aggiunta ai dati ottenuti dalla sonda DART in avvicinamento e dal cubesat LICIACube.</a:t>
            </a:r>
            <a:endParaRPr lang="it-IT" sz="2000" dirty="0">
              <a:latin typeface="Larke Neue" panose="00000504000000000004" pitchFamily="2" charset="0"/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12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338505"/>
            <a:ext cx="4053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Sequenza di immagini ottenute da LICIACube dopo l’impatto. (ASI/NASA)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 descr="Immagine che contiene testo, monitor&#10;&#10;Descrizione generata automaticamente">
            <a:extLst>
              <a:ext uri="{FF2B5EF4-FFF2-40B4-BE49-F238E27FC236}">
                <a16:creationId xmlns:a16="http://schemas.microsoft.com/office/drawing/2014/main" id="{6FDCEF35-EAE6-D5EB-CFCA-0A2F38AFF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2629" r="10159" b="11511"/>
          <a:stretch/>
        </p:blipFill>
        <p:spPr>
          <a:xfrm>
            <a:off x="6776085" y="1672590"/>
            <a:ext cx="4761230" cy="3512820"/>
          </a:xfrm>
        </p:spPr>
      </p:pic>
    </p:spTree>
    <p:extLst>
      <p:ext uri="{BB962C8B-B14F-4D97-AF65-F5344CB8AC3E}">
        <p14:creationId xmlns:p14="http://schemas.microsoft.com/office/powerpoint/2010/main" val="262248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Campagna osservativa       post-impatto</a:t>
            </a:r>
            <a:endParaRPr lang="en-US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Larke Neue" panose="00000504000000000004" pitchFamily="2" charset="0"/>
              </a:rPr>
              <a:t>Possiamo riferirci ai soli risultati preliminari, poiché i lavori con i primissimi risultati sono stati da poco sottomessi alle maggiori riviste scientifiche internazionali.</a:t>
            </a:r>
          </a:p>
          <a:p>
            <a:r>
              <a:rPr lang="it-IT" dirty="0">
                <a:latin typeface="Larke Neue" panose="00000504000000000004" pitchFamily="2" charset="0"/>
              </a:rPr>
              <a:t>Dallo spazio il </a:t>
            </a:r>
            <a:r>
              <a:rPr lang="it-IT" b="1" dirty="0">
                <a:latin typeface="Larke Neue" panose="00000504000000000004" pitchFamily="2" charset="0"/>
              </a:rPr>
              <a:t>JWST</a:t>
            </a:r>
            <a:r>
              <a:rPr lang="it-IT" dirty="0">
                <a:latin typeface="Larke Neue" panose="00000504000000000004" pitchFamily="2" charset="0"/>
              </a:rPr>
              <a:t> e l’</a:t>
            </a:r>
            <a:r>
              <a:rPr lang="it-IT" b="1" dirty="0">
                <a:latin typeface="Larke Neue" panose="00000504000000000004" pitchFamily="2" charset="0"/>
              </a:rPr>
              <a:t>HST</a:t>
            </a:r>
            <a:r>
              <a:rPr lang="it-IT" dirty="0">
                <a:latin typeface="Larke Neue" panose="00000504000000000004" pitchFamily="2" charset="0"/>
              </a:rPr>
              <a:t> hanno osservato il sistema prima e dopo l’impatto, nell’IR e nel VIS rispettivamente.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JWST fornirà dati spettroscopici per studiare la </a:t>
            </a:r>
            <a:r>
              <a:rPr lang="it-IT" b="1" dirty="0">
                <a:latin typeface="Larke Neue" panose="00000504000000000004" pitchFamily="2" charset="0"/>
              </a:rPr>
              <a:t>composizione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HST fornirà informazioni sull’evoluzione della nube di </a:t>
            </a:r>
            <a:r>
              <a:rPr lang="it-IT" b="1" dirty="0">
                <a:latin typeface="Larke Neue" panose="00000504000000000004" pitchFamily="2" charset="0"/>
              </a:rPr>
              <a:t>detriti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13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6598336" y="5292527"/>
            <a:ext cx="47538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Immagine ottenuta da HST l’8 ottobre 2022. Si nota la cosa di detriti che si estende per più di 1000 km. </a:t>
            </a:r>
            <a:b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</a:b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(NASA/ESA)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DCDFBB0-A975-64BF-A116-40BB5F2A4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36" y="838994"/>
            <a:ext cx="4753876" cy="4391600"/>
          </a:xfrm>
        </p:spPr>
      </p:pic>
    </p:spTree>
    <p:extLst>
      <p:ext uri="{BB962C8B-B14F-4D97-AF65-F5344CB8AC3E}">
        <p14:creationId xmlns:p14="http://schemas.microsoft.com/office/powerpoint/2010/main" val="111476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Campagna osservativa       post-impatto</a:t>
            </a:r>
            <a:endParaRPr lang="en-US" dirty="0">
              <a:latin typeface="Mustica Pro SemBd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88AD0D1A-FFED-7984-943B-B0DF84DB82D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4340224" cy="3811588"/>
              </a:xfrm>
            </p:spPr>
            <p:txBody>
              <a:bodyPr anchor="ctr">
                <a:normAutofit/>
              </a:bodyPr>
              <a:lstStyle/>
              <a:p>
                <a:r>
                  <a:rPr lang="it-IT" dirty="0">
                    <a:latin typeface="Larke Neue" panose="00000504000000000004" pitchFamily="2" charset="0"/>
                  </a:rPr>
                  <a:t>Il risultato preliminare più importante arriva dall’analisi dei dati </a:t>
                </a:r>
                <a:r>
                  <a:rPr lang="it-IT" b="1" dirty="0">
                    <a:latin typeface="Larke Neue" panose="00000504000000000004" pitchFamily="2" charset="0"/>
                  </a:rPr>
                  <a:t>fotometrici</a:t>
                </a:r>
                <a:r>
                  <a:rPr lang="it-IT" dirty="0">
                    <a:latin typeface="Larke Neue" panose="00000504000000000004" pitchFamily="2" charset="0"/>
                  </a:rPr>
                  <a:t> e </a:t>
                </a:r>
                <a:r>
                  <a:rPr lang="it-IT" b="1" dirty="0">
                    <a:latin typeface="Larke Neue" panose="00000504000000000004" pitchFamily="2" charset="0"/>
                  </a:rPr>
                  <a:t>radar</a:t>
                </a:r>
                <a:endParaRPr lang="it-IT" dirty="0">
                  <a:latin typeface="Larke Neue" panose="0000050400000000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Larke Neue" panose="00000504000000000004" pitchFamily="2" charset="0"/>
                  </a:rPr>
                  <a:t>Il periodo orbitale pre-impatto era di 11 ore e 55 minuti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Larke Neue" panose="00000504000000000004" pitchFamily="2" charset="0"/>
                  </a:rPr>
                  <a:t>Il nuovo periodo orbitale pare essere di 11 ore e 23 minuti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sz="3600" dirty="0">
                    <a:latin typeface="Larke Neue" panose="00000504000000000004" pitchFamily="2" charset="0"/>
                  </a:rPr>
                  <a:t> </a:t>
                </a:r>
                <a:r>
                  <a:rPr lang="it-IT" dirty="0">
                    <a:latin typeface="Larke Neue" panose="00000504000000000004" pitchFamily="2" charset="0"/>
                  </a:rPr>
                  <a:t>variazione del periodo orbitale di </a:t>
                </a:r>
              </a:p>
              <a:p>
                <a:pPr algn="ctr"/>
                <a:r>
                  <a:rPr lang="it-IT" sz="2000" b="1" u="sng" dirty="0">
                    <a:latin typeface="Larke Neue" panose="00000504000000000004" pitchFamily="2" charset="0"/>
                  </a:rPr>
                  <a:t>32±2 minuti </a:t>
                </a:r>
              </a:p>
              <a:p>
                <a:r>
                  <a:rPr lang="it-IT" dirty="0">
                    <a:latin typeface="Larke Neue" panose="00000504000000000004" pitchFamily="2" charset="0"/>
                  </a:rPr>
                  <a:t>Un risultato più di 25 volte superiore alle aspettative.</a:t>
                </a:r>
              </a:p>
            </p:txBody>
          </p:sp>
        </mc:Choice>
        <mc:Fallback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88AD0D1A-FFED-7984-943B-B0DF84DB8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4340224" cy="3811588"/>
              </a:xfrm>
              <a:blipFill>
                <a:blip r:embed="rId2"/>
                <a:stretch>
                  <a:fillRect l="-843" r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14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6302827" y="5335945"/>
            <a:ext cx="47538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Curva fotometrica post-impatto ottenuta tramite dati raccolti da molteplici osservatori terrestri. </a:t>
            </a:r>
            <a:b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</a:b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(NASA/JHU-APL/et al.)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EB70AAF-451C-DD6F-1BCC-5D072818F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65" y="1718468"/>
            <a:ext cx="6172200" cy="3574059"/>
          </a:xfrm>
        </p:spPr>
      </p:pic>
    </p:spTree>
    <p:extLst>
      <p:ext uri="{BB962C8B-B14F-4D97-AF65-F5344CB8AC3E}">
        <p14:creationId xmlns:p14="http://schemas.microsoft.com/office/powerpoint/2010/main" val="3746063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Campagna osservativa       post-impatto</a:t>
            </a:r>
            <a:endParaRPr lang="en-US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498532" cy="3811588"/>
          </a:xfrm>
        </p:spPr>
        <p:txBody>
          <a:bodyPr anchor="ctr">
            <a:normAutofit/>
          </a:bodyPr>
          <a:lstStyle/>
          <a:p>
            <a:r>
              <a:rPr lang="it-IT" sz="1800" dirty="0">
                <a:latin typeface="Larke Neue" panose="00000504000000000004" pitchFamily="2" charset="0"/>
              </a:rPr>
              <a:t>La conferma della presunta variazione del periodo orbitale arriva anche dalle osservazioni radar.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4796522" y="5363598"/>
            <a:ext cx="697230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Immagini radar ottenute dall’osservatorio di Goldstone e dal Green Bank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Observatory</a:t>
            </a:r>
            <a:b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</a:b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(NASA/JHU-APL/et al.)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3890685E-8A22-2F3B-02A7-0DD7CE9DB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2" y="1219200"/>
            <a:ext cx="6972302" cy="3979000"/>
          </a:xfrm>
        </p:spPr>
      </p:pic>
    </p:spTree>
    <p:extLst>
      <p:ext uri="{BB962C8B-B14F-4D97-AF65-F5344CB8AC3E}">
        <p14:creationId xmlns:p14="http://schemas.microsoft.com/office/powerpoint/2010/main" val="396434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Osservazioni da Asiago</a:t>
            </a:r>
            <a:endParaRPr lang="en-US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3811588"/>
          </a:xfrm>
        </p:spPr>
        <p:txBody>
          <a:bodyPr anchor="ctr">
            <a:normAutofit/>
          </a:bodyPr>
          <a:lstStyle/>
          <a:p>
            <a:r>
              <a:rPr lang="it-IT" sz="1800" dirty="0">
                <a:latin typeface="Larke Neue" panose="00000504000000000004" pitchFamily="2" charset="0"/>
              </a:rPr>
              <a:t>Durante le notti del 17, 18, 19 ottobre ho contribuito a raccogliere dati spettroscopici del sistema.</a:t>
            </a:r>
          </a:p>
          <a:p>
            <a:r>
              <a:rPr lang="it-IT" sz="1800" dirty="0">
                <a:latin typeface="Larke Neue" panose="00000504000000000004" pitchFamily="2" charset="0"/>
              </a:rPr>
              <a:t>I dati sono in fase di elaborazione e confronto con quelli raccolti dagli altri team di DART.</a:t>
            </a:r>
          </a:p>
          <a:p>
            <a:r>
              <a:rPr lang="it-IT" sz="1800" dirty="0">
                <a:latin typeface="Larke Neue" panose="00000504000000000004" pitchFamily="2" charset="0"/>
              </a:rPr>
              <a:t>I dati dovranno essere ridotti con molta cura per poter escludere qualsiasi tipo di bias dovuto al fatto che: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il telescopio ha avuto problemi con l’inseguimento dell’asteroide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gli spettri sono stati presi a un valore di airmass elevato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16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71436" y="5048846"/>
            <a:ext cx="37607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Immagine di Didymos ottenuta con il telescopio Copernico dell’OAPd.</a:t>
            </a:r>
            <a:b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</a:b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(INAF/OAPd)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 descr="Immagine che contiene strada, esterni, oggetto da esterni, sfocato&#10;&#10;Descrizione generata automaticamente">
            <a:extLst>
              <a:ext uri="{FF2B5EF4-FFF2-40B4-BE49-F238E27FC236}">
                <a16:creationId xmlns:a16="http://schemas.microsoft.com/office/drawing/2014/main" id="{76391520-2A7B-F761-51E5-7A9B182B8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36" y="1661795"/>
            <a:ext cx="3760723" cy="3312694"/>
          </a:xfrm>
        </p:spPr>
      </p:pic>
    </p:spTree>
    <p:extLst>
      <p:ext uri="{BB962C8B-B14F-4D97-AF65-F5344CB8AC3E}">
        <p14:creationId xmlns:p14="http://schemas.microsoft.com/office/powerpoint/2010/main" val="34176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360DD0A-77BB-BEB7-2E69-21EE132E20FF}"/>
              </a:ext>
            </a:extLst>
          </p:cNvPr>
          <p:cNvSpPr/>
          <p:nvPr/>
        </p:nvSpPr>
        <p:spPr>
          <a:xfrm>
            <a:off x="-304800" y="5192713"/>
            <a:ext cx="12801600" cy="1665287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D2E26E-0073-F976-5EDC-08A460E04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3742"/>
            <a:ext cx="9144000" cy="1727201"/>
          </a:xfrm>
        </p:spPr>
        <p:txBody>
          <a:bodyPr anchor="ctr">
            <a:normAutofit/>
          </a:bodyPr>
          <a:lstStyle/>
          <a:p>
            <a:br>
              <a:rPr lang="it-IT" dirty="0">
                <a:latin typeface="Mustica Pro SemBd" pitchFamily="50" charset="0"/>
              </a:rPr>
            </a:br>
            <a:endParaRPr lang="en-US" sz="2000" b="1" dirty="0">
              <a:latin typeface="Mustica Pro SemBd" pitchFamily="50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2D2BBF-087E-80E6-0DA0-5A2862F4745D}"/>
              </a:ext>
            </a:extLst>
          </p:cNvPr>
          <p:cNvSpPr txBox="1"/>
          <p:nvPr/>
        </p:nvSpPr>
        <p:spPr>
          <a:xfrm>
            <a:off x="4487487" y="5586346"/>
            <a:ext cx="6180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UNIVERSIT</a:t>
            </a:r>
            <a:r>
              <a:rPr lang="it-IT" sz="1800" i="0" u="none" strike="noStrike" baseline="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À 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DEGLI STUDI DI PADOVA</a:t>
            </a:r>
          </a:p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Dipartimento di Fisica e Astronomia ‘Galileo Galilei’</a:t>
            </a:r>
          </a:p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Corso di Laurea in Astronomia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C4E017-EDCD-F20C-B40A-83A6A088E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80430"/>
            <a:ext cx="4572000" cy="2848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C5D7204-3A3F-C304-3596-87C401034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3"/>
          <a:stretch/>
        </p:blipFill>
        <p:spPr>
          <a:xfrm>
            <a:off x="3810000" y="3404360"/>
            <a:ext cx="4572000" cy="12606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60C6962-2C0F-862C-6FB7-D0C35CBF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7449" y="5400145"/>
            <a:ext cx="1258455" cy="1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0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57200"/>
            <a:ext cx="4108132" cy="16002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Mustica Pro SemBd" pitchFamily="50" charset="0"/>
              </a:rPr>
              <a:t>La missione DART</a:t>
            </a:r>
            <a:endParaRPr lang="en-US" sz="3600" dirty="0">
              <a:latin typeface="Mustica Pro SemBd" pitchFamily="50" charset="0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578E009-40D6-BFA1-9AEC-E5A7C44E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02" y="1682660"/>
            <a:ext cx="2838596" cy="3492679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Primo test in scala reale di un sistema per la difesa planetaria da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Potentially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Hazardous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Asteroids (PHA)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Ritorno as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trofisico sulla formazione ed evoluzione dei 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sistemi binari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 di asteroidi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Estensiva campagna osservativa in-situ con la futura missione </a:t>
            </a:r>
            <a:r>
              <a:rPr lang="it-IT" sz="2000" b="1" dirty="0">
                <a:latin typeface="Larke Neue" panose="00000504000000000004" pitchFamily="2" charset="0"/>
              </a:rPr>
              <a:t>Hera</a:t>
            </a:r>
            <a:endParaRPr lang="en-US" sz="2000" b="1" dirty="0">
              <a:latin typeface="Larke Neue" panose="00000504000000000004" pitchFamily="2" charset="0"/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18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4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92391"/>
            <a:ext cx="4108132" cy="610437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Mustica Pro SemBd" pitchFamily="50" charset="0"/>
              </a:rPr>
              <a:t>La missione Hera</a:t>
            </a:r>
            <a:endParaRPr lang="en-US" sz="3600" dirty="0">
              <a:latin typeface="Mustica Pro SemBd" pitchFamily="50" charset="0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91482"/>
            <a:ext cx="5450480" cy="4077506"/>
          </a:xfrm>
        </p:spPr>
        <p:txBody>
          <a:bodyPr anchor="ctr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Lancio previsto nell’ottobre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Arrivo in orbita al sistema nel 2026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Obiettivi: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valutare efficacia impattatore cinetico: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quanto il trasferimento di momento dipenda da: densità, porosità, caratteristiche superficiali e interne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% energia cinetica trasferita nella frammentazione e % energia cinetica trasformata in energia cinetica dei frammenti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raccogliere informazioni sulle caratteristiche superficiali, porosità e struttura interna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mappare l’intera superficie e la struttura interna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studio dell’evoluzione della nube di detriti 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19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1C16834-0859-8EC3-A399-F4897194D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3" y="1791482"/>
            <a:ext cx="5576014" cy="3313081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EE7152-8295-9371-13B5-56BC8A3A188A}"/>
              </a:ext>
            </a:extLst>
          </p:cNvPr>
          <p:cNvSpPr txBox="1"/>
          <p:nvPr/>
        </p:nvSpPr>
        <p:spPr>
          <a:xfrm>
            <a:off x="7045055" y="5403271"/>
            <a:ext cx="40293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Timeline della missione Hera. (ESA)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60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57200"/>
            <a:ext cx="4108132" cy="16002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Mustica Pro SemBd" pitchFamily="50" charset="0"/>
              </a:rPr>
              <a:t>La missione DART</a:t>
            </a:r>
            <a:endParaRPr lang="en-US" sz="3600" dirty="0">
              <a:latin typeface="Mustica Pro SemBd" pitchFamily="50" charset="0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578E009-40D6-BFA1-9AEC-E5A7C44E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02" y="1682660"/>
            <a:ext cx="2838596" cy="3492679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Primo test in scala reale di un sistema per la difesa planetaria da </a:t>
            </a:r>
            <a:r>
              <a:rPr lang="en-US" sz="2000" b="1" dirty="0">
                <a:latin typeface="Larke Neue" panose="00000504000000000004" pitchFamily="2" charset="0"/>
              </a:rPr>
              <a:t>Potentially</a:t>
            </a:r>
            <a:r>
              <a:rPr lang="it-IT" sz="2000" b="1" dirty="0">
                <a:latin typeface="Larke Neue" panose="00000504000000000004" pitchFamily="2" charset="0"/>
              </a:rPr>
              <a:t> </a:t>
            </a:r>
            <a:r>
              <a:rPr lang="en-US" sz="2000" b="1" dirty="0">
                <a:latin typeface="Larke Neue" panose="00000504000000000004" pitchFamily="2" charset="0"/>
              </a:rPr>
              <a:t>Hazardous</a:t>
            </a:r>
            <a:r>
              <a:rPr lang="it-IT" sz="2000" b="1" dirty="0">
                <a:latin typeface="Larke Neue" panose="00000504000000000004" pitchFamily="2" charset="0"/>
              </a:rPr>
              <a:t> </a:t>
            </a:r>
            <a:r>
              <a:rPr lang="en-US" sz="2000" b="1" dirty="0">
                <a:latin typeface="Larke Neue" panose="00000504000000000004" pitchFamily="2" charset="0"/>
              </a:rPr>
              <a:t>Asteroids (PHA)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Ritorno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 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astrofisico sulla formazione ed evoluzione dei 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sistemi binari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 di asteroidi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Estensiva campagna osservativa in-situ con la futura missione 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Hera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2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92391"/>
            <a:ext cx="4108132" cy="610437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Mustica Pro SemBd" pitchFamily="50" charset="0"/>
              </a:rPr>
              <a:t>La missione Hera</a:t>
            </a:r>
            <a:endParaRPr lang="en-US" sz="3600" dirty="0">
              <a:latin typeface="Mustica Pro SemBd" pitchFamily="50" charset="0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91482"/>
            <a:ext cx="5450480" cy="4077506"/>
          </a:xfrm>
        </p:spPr>
        <p:txBody>
          <a:bodyPr anchor="ctr">
            <a:normAutofit/>
          </a:bodyPr>
          <a:lstStyle/>
          <a:p>
            <a:r>
              <a:rPr lang="it-IT" sz="2000" dirty="0">
                <a:latin typeface="Larke Neue" panose="00000504000000000004" pitchFamily="2" charset="0"/>
              </a:rPr>
              <a:t>Lo studio degli asteroidi binari è fondamentale per la comprensione della loro </a:t>
            </a:r>
            <a:r>
              <a:rPr lang="it-IT" sz="2000" b="1" dirty="0">
                <a:latin typeface="Larke Neue" panose="00000504000000000004" pitchFamily="2" charset="0"/>
              </a:rPr>
              <a:t>evoluzione</a:t>
            </a:r>
            <a:r>
              <a:rPr lang="it-IT" sz="2000" dirty="0">
                <a:latin typeface="Larke Neue" panose="00000504000000000004" pitchFamily="2" charset="0"/>
              </a:rPr>
              <a:t> e dei processi che li modificano: </a:t>
            </a:r>
            <a:r>
              <a:rPr lang="it-IT" sz="2000" u="sng" dirty="0">
                <a:latin typeface="Larke Neue" panose="00000504000000000004" pitchFamily="2" charset="0"/>
              </a:rPr>
              <a:t>space weathering</a:t>
            </a:r>
            <a:r>
              <a:rPr lang="it-IT" sz="2000" dirty="0">
                <a:latin typeface="Larke Neue" panose="00000504000000000004" pitchFamily="2" charset="0"/>
              </a:rPr>
              <a:t>, collisioni, incontri planetari, </a:t>
            </a:r>
            <a:r>
              <a:rPr lang="it-IT" sz="2000" u="sng" dirty="0">
                <a:latin typeface="Larke Neue" panose="00000504000000000004" pitchFamily="2" charset="0"/>
              </a:rPr>
              <a:t>effetto Yarkovsky</a:t>
            </a:r>
            <a:r>
              <a:rPr lang="it-IT" sz="2000" dirty="0">
                <a:latin typeface="Larke Neue" panose="00000504000000000004" pitchFamily="2" charset="0"/>
              </a:rPr>
              <a:t>, ecc.</a:t>
            </a:r>
          </a:p>
          <a:p>
            <a:r>
              <a:rPr lang="it-IT" sz="2000" dirty="0">
                <a:latin typeface="Larke Neue" panose="00000504000000000004" pitchFamily="2" charset="0"/>
              </a:rPr>
              <a:t>Queste informazioni saranno utili per ampliare la nostra conoscenza sulla formazione ed evoluzione del </a:t>
            </a:r>
            <a:r>
              <a:rPr lang="it-IT" sz="2000" b="1" dirty="0">
                <a:latin typeface="Larke Neue" panose="00000504000000000004" pitchFamily="2" charset="0"/>
              </a:rPr>
              <a:t>Sistema Solare</a:t>
            </a:r>
            <a:r>
              <a:rPr lang="it-IT" sz="2000" dirty="0">
                <a:latin typeface="Larke Neue" panose="00000504000000000004" pitchFamily="2" charset="0"/>
              </a:rPr>
              <a:t> stesso.</a:t>
            </a:r>
          </a:p>
          <a:p>
            <a:r>
              <a:rPr lang="it-IT" sz="2000" dirty="0">
                <a:latin typeface="Larke Neue" panose="00000504000000000004" pitchFamily="2" charset="0"/>
              </a:rPr>
              <a:t>Lo studio della loro evoluzione dinamica, struttura e composizione consentirà di poter individuare i migliori metodi per la </a:t>
            </a:r>
            <a:r>
              <a:rPr lang="it-IT" sz="2000" b="1" dirty="0">
                <a:latin typeface="Larke Neue" panose="00000504000000000004" pitchFamily="2" charset="0"/>
              </a:rPr>
              <a:t>difesa planetaria</a:t>
            </a:r>
            <a:r>
              <a:rPr lang="it-IT" sz="2000" dirty="0">
                <a:latin typeface="Larke Neue" panose="00000504000000000004" pitchFamily="2" charset="0"/>
              </a:rPr>
              <a:t>.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20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1C16834-0859-8EC3-A399-F4897194D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3" y="1791482"/>
            <a:ext cx="5576014" cy="3313081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EE7152-8295-9371-13B5-56BC8A3A188A}"/>
              </a:ext>
            </a:extLst>
          </p:cNvPr>
          <p:cNvSpPr txBox="1"/>
          <p:nvPr/>
        </p:nvSpPr>
        <p:spPr>
          <a:xfrm>
            <a:off x="7045055" y="5403271"/>
            <a:ext cx="40293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Timeline della missione Hera. (ESA)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3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ustica Pro SemBd" pitchFamily="50" charset="0"/>
              </a:rPr>
              <a:t>Potentially</a:t>
            </a:r>
            <a:r>
              <a:rPr lang="it-IT" dirty="0">
                <a:latin typeface="Mustica Pro SemBd" pitchFamily="50" charset="0"/>
              </a:rPr>
              <a:t> Hazardous </a:t>
            </a:r>
            <a:br>
              <a:rPr lang="it-IT" dirty="0">
                <a:latin typeface="Mustica Pro SemBd" pitchFamily="50" charset="0"/>
              </a:rPr>
            </a:br>
            <a:r>
              <a:rPr lang="it-IT" dirty="0">
                <a:latin typeface="Mustica Pro SemBd" pitchFamily="50" charset="0"/>
              </a:rPr>
              <a:t>Asteroids</a:t>
            </a:r>
            <a:endParaRPr lang="en-US" dirty="0">
              <a:latin typeface="Mustica Pro SemBd" pitchFamily="50" charset="0"/>
            </a:endParaRPr>
          </a:p>
        </p:txBody>
      </p:sp>
      <p:pic>
        <p:nvPicPr>
          <p:cNvPr id="3" name="Segnaposto contenuto 2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B337E678-9FAC-5FF2-BA64-FCAC00CF6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29" y="1367155"/>
            <a:ext cx="5043742" cy="4123690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Categoria di oggetti tra i Near Earth Objects (NEO)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Oggetti: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minima distanza all’intersezione con l’orbita terrestre è inferiore a 0.05 AU (∼7.500.000 km)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magnitudine assoluta H&lt;22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diametro &gt; </a:t>
            </a:r>
            <a:r>
              <a:rPr lang="it-IT" b="1" dirty="0">
                <a:latin typeface="Larke Neue" panose="00000504000000000004" pitchFamily="2" charset="0"/>
              </a:rPr>
              <a:t>100 metri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Un loro impatto con la Terra causerebbe eventi catastrofici su larga scala, anche globale</a:t>
            </a:r>
            <a:br>
              <a:rPr lang="it-IT" dirty="0">
                <a:latin typeface="Larke Neue" panose="00000504000000000004" pitchFamily="2" charset="0"/>
              </a:rPr>
            </a:br>
            <a:r>
              <a:rPr lang="it-IT" dirty="0">
                <a:latin typeface="Larke Neue" panose="00000504000000000004" pitchFamily="2" charset="0"/>
              </a:rPr>
              <a:t>(es. evento di Cheljabinsk del 2013 – oggetto di 20 metri)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È necessaria una </a:t>
            </a:r>
            <a:r>
              <a:rPr lang="it-IT" b="1" dirty="0">
                <a:latin typeface="Larke Neue" panose="00000504000000000004" pitchFamily="2" charset="0"/>
              </a:rPr>
              <a:t>tecnologia       anti-collisione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3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2E3B5B-CC47-0BA4-1B04-A19617A5BEAE}"/>
              </a:ext>
            </a:extLst>
          </p:cNvPr>
          <p:cNvSpPr txBox="1"/>
          <p:nvPr/>
        </p:nvSpPr>
        <p:spPr>
          <a:xfrm>
            <a:off x="6784340" y="5546329"/>
            <a:ext cx="4744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Orbite dei PHA conosciuti. (NASA/JPL)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04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57200"/>
            <a:ext cx="4108132" cy="16002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Mustica Pro SemBd" pitchFamily="50" charset="0"/>
              </a:rPr>
              <a:t>La missione DART</a:t>
            </a:r>
            <a:endParaRPr lang="en-US" sz="3600" dirty="0">
              <a:latin typeface="Mustica Pro SemBd" pitchFamily="50" charset="0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578E009-40D6-BFA1-9AEC-E5A7C44E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02" y="1682660"/>
            <a:ext cx="2838596" cy="3492679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Primo test in scala reale di un sistema per la difesa planetaria da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Potentially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Hazardous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Asteroids (PHA)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Ritorno</a:t>
            </a:r>
            <a:r>
              <a:rPr lang="en-US" sz="2000" dirty="0">
                <a:latin typeface="Larke Neue" panose="00000504000000000004" pitchFamily="2" charset="0"/>
              </a:rPr>
              <a:t> as</a:t>
            </a:r>
            <a:r>
              <a:rPr lang="it-IT" sz="2000" dirty="0">
                <a:latin typeface="Larke Neue" panose="00000504000000000004" pitchFamily="2" charset="0"/>
              </a:rPr>
              <a:t>trofisico sulla formazione ed evoluzione dei </a:t>
            </a:r>
            <a:r>
              <a:rPr lang="it-IT" sz="2000" b="1" dirty="0">
                <a:latin typeface="Larke Neue" panose="00000504000000000004" pitchFamily="2" charset="0"/>
              </a:rPr>
              <a:t>sistemi binari</a:t>
            </a:r>
            <a:r>
              <a:rPr lang="it-IT" sz="2000" dirty="0">
                <a:latin typeface="Larke Neue" panose="00000504000000000004" pitchFamily="2" charset="0"/>
              </a:rPr>
              <a:t> di asteroidi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Estensiva campagna osservativa in-situ con la futura missione 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Hera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4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0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Sistemi binari di asteroidi</a:t>
            </a:r>
            <a:endParaRPr lang="en-US" dirty="0">
              <a:latin typeface="Mustica Pro SemBd" pitchFamily="50" charset="0"/>
            </a:endParaRPr>
          </a:p>
        </p:txBody>
      </p:sp>
      <p:pic>
        <p:nvPicPr>
          <p:cNvPr id="15" name="Segnaposto contenuto 14" descr="Immagine che contiene un sistema binario di asteroidi&#10;">
            <a:extLst>
              <a:ext uri="{FF2B5EF4-FFF2-40B4-BE49-F238E27FC236}">
                <a16:creationId xmlns:a16="http://schemas.microsoft.com/office/drawing/2014/main" id="{C4496F8F-E13D-0509-2717-E7EABDAB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 r="40391"/>
          <a:stretch/>
        </p:blipFill>
        <p:spPr>
          <a:xfrm>
            <a:off x="7130097" y="1459541"/>
            <a:ext cx="4053205" cy="3938918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>
                <a:latin typeface="Larke Neue" panose="00000504000000000004" pitchFamily="2" charset="0"/>
              </a:rPr>
              <a:t>Frazione considerevole </a:t>
            </a:r>
            <a:r>
              <a:rPr lang="it-IT" sz="1800" dirty="0">
                <a:latin typeface="Larke Neue" panose="00000504000000000004" pitchFamily="2" charset="0"/>
              </a:rPr>
              <a:t>della popolazione asteroidale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Permettono di investigare </a:t>
            </a:r>
            <a:r>
              <a:rPr lang="it-IT" sz="1800" b="1" dirty="0">
                <a:latin typeface="Larke Neue" panose="00000504000000000004" pitchFamily="2" charset="0"/>
              </a:rPr>
              <a:t>molte proprietà</a:t>
            </a:r>
            <a:r>
              <a:rPr lang="it-IT" sz="1800" dirty="0">
                <a:latin typeface="Larke Neue" panose="00000504000000000004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proprietà fisiche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composizione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struttura interna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processi di formazione ed evoluzione, spesso </a:t>
            </a:r>
            <a:r>
              <a:rPr lang="it-IT" sz="1600" b="1" dirty="0">
                <a:latin typeface="Larke Neue" panose="00000504000000000004" pitchFamily="2" charset="0"/>
              </a:rPr>
              <a:t>difficili da investigare con altri mezzi</a:t>
            </a:r>
            <a:endParaRPr lang="en-US" sz="1600" b="1" dirty="0">
              <a:latin typeface="Larke Neue" panose="00000504000000000004" pitchFamily="2" charset="0"/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5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466334"/>
            <a:ext cx="4053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Sistema binario Didymos visto a 920 km dalla sonda DART. (NASA/JHU-APL)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3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Sistemi binari di asteroidi</a:t>
            </a:r>
            <a:endParaRPr lang="en-US" dirty="0">
              <a:latin typeface="Mustica Pro SemBd" pitchFamily="50" charset="0"/>
            </a:endParaRPr>
          </a:p>
        </p:txBody>
      </p:sp>
      <p:pic>
        <p:nvPicPr>
          <p:cNvPr id="15" name="Segnaposto contenuto 14" descr="Immagine che contiene un sistema binario di asteroidi&#10;">
            <a:extLst>
              <a:ext uri="{FF2B5EF4-FFF2-40B4-BE49-F238E27FC236}">
                <a16:creationId xmlns:a16="http://schemas.microsoft.com/office/drawing/2014/main" id="{C4496F8F-E13D-0509-2717-E7EABDAB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 r="40391"/>
          <a:stretch/>
        </p:blipFill>
        <p:spPr>
          <a:xfrm>
            <a:off x="7130097" y="1459541"/>
            <a:ext cx="4053205" cy="3938918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Vari metodi di osservazione per l’identificazione della seconda componente: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Osservazioni rada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Osservazioni spettrali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Imaging diretto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>
                <a:latin typeface="Larke Neue" panose="00000504000000000004" pitchFamily="2" charset="0"/>
              </a:rPr>
              <a:t>Osservazioni fotometriche</a:t>
            </a:r>
            <a:endParaRPr lang="en-US" sz="1600" b="1" dirty="0">
              <a:latin typeface="Larke Neue" panose="00000504000000000004" pitchFamily="2" charset="0"/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6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466334"/>
            <a:ext cx="4053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Sistema binario Didymos visto a 920 km dalla sonda DART. (NASA/JHU-APL)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9AAB18E-F720-B76F-616E-5AD6D1946300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EF586-C4DF-80B3-F6CC-00FCCE9D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Osservazioni fotometriche</a:t>
            </a:r>
            <a:endParaRPr lang="en-US" dirty="0">
              <a:latin typeface="Mustica Pro SemBd" pitchFamily="50" charset="0"/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17EA885-1293-A74F-EA7A-36740A409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t="12052" r="3492" b="6437"/>
          <a:stretch/>
        </p:blipFill>
        <p:spPr>
          <a:xfrm>
            <a:off x="6925857" y="1477636"/>
            <a:ext cx="4461685" cy="3902727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430D8B-1B38-7BAB-A62D-25B38C81B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Serie temporale di misurazioni della </a:t>
            </a:r>
            <a:r>
              <a:rPr lang="it-IT" sz="1800" b="1" dirty="0">
                <a:latin typeface="Larke Neue" panose="00000504000000000004" pitchFamily="2" charset="0"/>
              </a:rPr>
              <a:t>brillanza totale</a:t>
            </a:r>
            <a:r>
              <a:rPr lang="it-IT" sz="1800" dirty="0">
                <a:latin typeface="Larke Neue" panose="00000504000000000004" pitchFamily="2" charset="0"/>
              </a:rPr>
              <a:t> di un sistema asteroidale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Basata sul fatto che le componenti di un sistema possono oscurare o proiettare un’ombra l’una sull’altra, producendo </a:t>
            </a:r>
            <a:r>
              <a:rPr lang="it-IT" sz="1800" b="1" dirty="0">
                <a:latin typeface="Larke Neue" panose="00000504000000000004" pitchFamily="2" charset="0"/>
              </a:rPr>
              <a:t>occultazioni</a:t>
            </a:r>
            <a:r>
              <a:rPr lang="it-IT" sz="1800" dirty="0">
                <a:latin typeface="Larke Neue" panose="00000504000000000004" pitchFamily="2" charset="0"/>
              </a:rPr>
              <a:t> o </a:t>
            </a:r>
            <a:r>
              <a:rPr lang="it-IT" sz="1800" b="1" dirty="0">
                <a:latin typeface="Larke Neue" panose="00000504000000000004" pitchFamily="2" charset="0"/>
              </a:rPr>
              <a:t>eclissi</a:t>
            </a:r>
            <a:r>
              <a:rPr lang="it-IT" sz="1800" dirty="0">
                <a:latin typeface="Larke Neue" panose="00000504000000000004" pitchFamily="2" charset="0"/>
              </a:rPr>
              <a:t> rispettivamente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Metodo utilizzato sia per scovare possibili secondari che per stimare il </a:t>
            </a:r>
            <a:r>
              <a:rPr lang="it-IT" sz="1800" b="1" dirty="0">
                <a:latin typeface="Larke Neue" panose="00000504000000000004" pitchFamily="2" charset="0"/>
              </a:rPr>
              <a:t>periodo orbitale </a:t>
            </a:r>
            <a:r>
              <a:rPr lang="it-IT" sz="1800" dirty="0">
                <a:latin typeface="Larke Neue" panose="00000504000000000004" pitchFamily="2" charset="0"/>
              </a:rPr>
              <a:t>del secondario</a:t>
            </a:r>
            <a:endParaRPr lang="en-US" sz="1800" dirty="0">
              <a:latin typeface="Larke Neue" panose="00000504000000000004" pitchFamily="2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91082-6451-E6D0-7D31-BB6C627E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1BFD35-8FB5-C989-E58E-7475B3C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7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6F6609-D367-6072-62B7-A5D4CB5E2F3B}"/>
              </a:ext>
            </a:extLst>
          </p:cNvPr>
          <p:cNvSpPr txBox="1"/>
          <p:nvPr/>
        </p:nvSpPr>
        <p:spPr>
          <a:xfrm>
            <a:off x="6925857" y="5476907"/>
            <a:ext cx="4426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Animazione che mostra come è generata la curva fotometrica del sistema Didymos osservata da Terra. (NASA/APL)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54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9AAB18E-F720-B76F-616E-5AD6D1946300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EF586-C4DF-80B3-F6CC-00FCCE9D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Osservazioni fotometriche</a:t>
            </a:r>
            <a:endParaRPr lang="en-US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430D8B-1B38-7BAB-A62D-25B38C81B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it-IT" sz="1800" dirty="0">
                <a:latin typeface="Larke Neue" panose="00000504000000000004" pitchFamily="2" charset="0"/>
              </a:rPr>
              <a:t>Curva fotometrica di entrambe le componenti</a:t>
            </a:r>
          </a:p>
          <a:p>
            <a:pPr marL="342900" indent="-342900">
              <a:buFont typeface="+mj-lt"/>
              <a:buAutoNum type="alphaLcPeriod"/>
            </a:pPr>
            <a:r>
              <a:rPr lang="it-IT" sz="1800" dirty="0">
                <a:latin typeface="Larke Neue" panose="00000504000000000004" pitchFamily="2" charset="0"/>
              </a:rPr>
              <a:t>Curva fotometrica della componente orbitale, dopo la sottrazione della brillanza del primario. Si notano gli eventi di eclissi mutua.</a:t>
            </a:r>
          </a:p>
          <a:p>
            <a:pPr marL="342900" indent="-342900">
              <a:buFont typeface="+mj-lt"/>
              <a:buAutoNum type="alphaLcPeriod"/>
            </a:pPr>
            <a:r>
              <a:rPr lang="it-IT" sz="1800" dirty="0">
                <a:latin typeface="Larke Neue" panose="00000504000000000004" pitchFamily="2" charset="0"/>
              </a:rPr>
              <a:t>Curva di luce del primario</a:t>
            </a:r>
          </a:p>
          <a:p>
            <a:r>
              <a:rPr lang="it-IT" sz="1800" dirty="0">
                <a:latin typeface="Larke Neue" panose="00000504000000000004" pitchFamily="2" charset="0"/>
              </a:rPr>
              <a:t>Le curve di luce sono state utilizzate per stimare il periodo orbitale (</a:t>
            </a:r>
            <a:r>
              <a:rPr lang="it-IT" sz="1800" b="1" dirty="0">
                <a:latin typeface="Larke Neue" panose="00000504000000000004" pitchFamily="2" charset="0"/>
              </a:rPr>
              <a:t>pre-impatto</a:t>
            </a:r>
            <a:r>
              <a:rPr lang="it-IT" sz="1800" dirty="0">
                <a:latin typeface="Larke Neue" panose="00000504000000000004" pitchFamily="2" charset="0"/>
              </a:rPr>
              <a:t>): 11.92 ore; e il periodo di rotazione del primario: 2.26 ore.</a:t>
            </a:r>
            <a:endParaRPr lang="en-US" sz="1800" dirty="0">
              <a:latin typeface="Larke Neue" panose="00000504000000000004" pitchFamily="2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91082-6451-E6D0-7D31-BB6C627E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1BFD35-8FB5-C989-E58E-7475B3C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8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6F6609-D367-6072-62B7-A5D4CB5E2F3B}"/>
              </a:ext>
            </a:extLst>
          </p:cNvPr>
          <p:cNvSpPr txBox="1"/>
          <p:nvPr/>
        </p:nvSpPr>
        <p:spPr>
          <a:xfrm>
            <a:off x="6096000" y="5439977"/>
            <a:ext cx="547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Curva di luce di Didymos pre-impatto ottenuta con i dati raccolti nel novembre 2003. (Pravec et al., 2006)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A2093D19-6BD4-E306-A8B9-AF1BFE9FF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0" y="1205572"/>
            <a:ext cx="6529388" cy="4234405"/>
          </a:xfrm>
        </p:spPr>
      </p:pic>
    </p:spTree>
    <p:extLst>
      <p:ext uri="{BB962C8B-B14F-4D97-AF65-F5344CB8AC3E}">
        <p14:creationId xmlns:p14="http://schemas.microsoft.com/office/powerpoint/2010/main" val="333523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ustica Pro SemBd" pitchFamily="50" charset="0"/>
              </a:rPr>
              <a:t>Il sistema Didymos</a:t>
            </a:r>
            <a:endParaRPr lang="en-US" dirty="0">
              <a:latin typeface="Mustica Pro SemBd" pitchFamily="50" charset="0"/>
            </a:endParaRPr>
          </a:p>
        </p:txBody>
      </p:sp>
      <p:pic>
        <p:nvPicPr>
          <p:cNvPr id="15" name="Segnaposto contenuto 14" descr="Immagine che contiene un sistema binario di asteroidi&#10;">
            <a:extLst>
              <a:ext uri="{FF2B5EF4-FFF2-40B4-BE49-F238E27FC236}">
                <a16:creationId xmlns:a16="http://schemas.microsoft.com/office/drawing/2014/main" id="{C4496F8F-E13D-0509-2717-E7EABDAB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 r="40391"/>
          <a:stretch/>
        </p:blipFill>
        <p:spPr>
          <a:xfrm>
            <a:off x="7130097" y="1459541"/>
            <a:ext cx="4053205" cy="3938918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28452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latin typeface="Larke Neue" panose="00000504000000000004" pitchFamily="2" charset="0"/>
              </a:rPr>
              <a:t>Didymos</a:t>
            </a:r>
            <a:r>
              <a:rPr lang="it-IT" sz="1600" dirty="0">
                <a:latin typeface="Larke Neue" panose="00000504000000000004" pitchFamily="2" charset="0"/>
              </a:rPr>
              <a:t> è stato scoperto nel 1996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Nel novembre 2003 viene scoperto il suo satellite naturale </a:t>
            </a:r>
            <a:r>
              <a:rPr lang="it-IT" b="1" dirty="0">
                <a:latin typeface="Larke Neue" panose="00000504000000000004" pitchFamily="2" charset="0"/>
              </a:rPr>
              <a:t>Dimorphos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Dal 2003 al 2022 estensa campagna osservativa, in particolare per stimare il periodo orbitale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latin typeface="Larke Neue" panose="00000504000000000004" pitchFamily="2" charset="0"/>
              </a:rPr>
              <a:t>Caratteristiche</a:t>
            </a:r>
            <a:r>
              <a:rPr lang="it-IT" dirty="0">
                <a:latin typeface="Larke Neue" panose="00000504000000000004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Diametro Didymos: 780±30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Diametro Dimorphos: 171±11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Semiasse maggiore: 1.19±0.03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Periodo orbitale: </a:t>
            </a:r>
            <a:r>
              <a:rPr lang="it-IT" b="1" dirty="0">
                <a:latin typeface="Larke Neue" panose="00000504000000000004" pitchFamily="2" charset="0"/>
              </a:rPr>
              <a:t>11.92 ore</a:t>
            </a:r>
            <a:endParaRPr lang="en-US" b="1" dirty="0">
              <a:latin typeface="Larke Neue" panose="0000050400000000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rke Neue" panose="00000504000000000004" pitchFamily="2" charset="0"/>
              </a:rPr>
              <a:t>Classificazione tassonomica</a:t>
            </a:r>
            <a:r>
              <a:rPr lang="en-US" dirty="0">
                <a:latin typeface="Larke Neue" panose="00000504000000000004" pitchFamily="2" charset="0"/>
              </a:rPr>
              <a:t>: </a:t>
            </a:r>
            <a:r>
              <a:rPr lang="en-US" b="1" dirty="0">
                <a:latin typeface="Larke Neue" panose="00000504000000000004" pitchFamily="2" charset="0"/>
              </a:rPr>
              <a:t>S-type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rke Neue" panose="00000504000000000004" pitchFamily="2" charset="0"/>
              </a:rPr>
              <a:t>Near Earth Object</a:t>
            </a:r>
            <a:endParaRPr lang="it-IT" dirty="0">
              <a:latin typeface="Larke Neue" panose="00000504000000000004" pitchFamily="2" charset="0"/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9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466334"/>
            <a:ext cx="4053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Sistema binario Didymos visto a 920 km dalla sonda DART. (NASA/JHU-APL)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29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1351</Words>
  <Application>Microsoft Office PowerPoint</Application>
  <PresentationFormat>Widescreen</PresentationFormat>
  <Paragraphs>170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Larke Neue</vt:lpstr>
      <vt:lpstr>Mustica Pro SemBd</vt:lpstr>
      <vt:lpstr>Tema di Office</vt:lpstr>
      <vt:lpstr>LA MISSIONE DART AL  SISTEMA BINARIO DIDYMOS </vt:lpstr>
      <vt:lpstr>La missione DART</vt:lpstr>
      <vt:lpstr>Potentially Hazardous  Asteroids</vt:lpstr>
      <vt:lpstr>La missione DART</vt:lpstr>
      <vt:lpstr>Sistemi binari di asteroidi</vt:lpstr>
      <vt:lpstr>Sistemi binari di asteroidi</vt:lpstr>
      <vt:lpstr>Osservazioni fotometriche</vt:lpstr>
      <vt:lpstr>Osservazioni fotometriche</vt:lpstr>
      <vt:lpstr>Il sistema Didymos</vt:lpstr>
      <vt:lpstr>Didymos come obiettivo della missione DART</vt:lpstr>
      <vt:lpstr>Il test</vt:lpstr>
      <vt:lpstr>Campagna osservativa       post-impatto</vt:lpstr>
      <vt:lpstr>Campagna osservativa       post-impatto</vt:lpstr>
      <vt:lpstr>Campagna osservativa       post-impatto</vt:lpstr>
      <vt:lpstr>Campagna osservativa       post-impatto</vt:lpstr>
      <vt:lpstr>Osservazioni da Asiago</vt:lpstr>
      <vt:lpstr> </vt:lpstr>
      <vt:lpstr>La missione DART</vt:lpstr>
      <vt:lpstr>La missione Hera</vt:lpstr>
      <vt:lpstr>La missione Hera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CIAO A TUTTI </dc:title>
  <dc:creator>Bertinelli Gabriele</dc:creator>
  <cp:lastModifiedBy>Bertinelli Gabriele</cp:lastModifiedBy>
  <cp:revision>10</cp:revision>
  <dcterms:created xsi:type="dcterms:W3CDTF">2022-12-09T14:31:29Z</dcterms:created>
  <dcterms:modified xsi:type="dcterms:W3CDTF">2022-12-09T18:23:54Z</dcterms:modified>
</cp:coreProperties>
</file>